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F1F9DF2F-40C3-4ABF-9319-98A7D4FB4130}" type="datetimeFigureOut">
              <a:rPr lang="en-US" smtClean="0"/>
              <a:pPr/>
              <a:t>4/4/2020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34124FA3-A332-4052-ADBC-236095416BB9}"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F9DF2F-40C3-4ABF-9319-98A7D4FB4130}" type="datetimeFigureOut">
              <a:rPr lang="en-US" smtClean="0"/>
              <a:pPr/>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124FA3-A332-4052-ADBC-236095416BB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F9DF2F-40C3-4ABF-9319-98A7D4FB4130}" type="datetimeFigureOut">
              <a:rPr lang="en-US" smtClean="0"/>
              <a:pPr/>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124FA3-A332-4052-ADBC-236095416BB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F1F9DF2F-40C3-4ABF-9319-98A7D4FB4130}" type="datetimeFigureOut">
              <a:rPr lang="en-US" smtClean="0"/>
              <a:pPr/>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124FA3-A332-4052-ADBC-236095416BB9}"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1F9DF2F-40C3-4ABF-9319-98A7D4FB4130}" type="datetimeFigureOut">
              <a:rPr lang="en-US" smtClean="0"/>
              <a:pPr/>
              <a:t>4/4/2020</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34124FA3-A332-4052-ADBC-236095416BB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F1F9DF2F-40C3-4ABF-9319-98A7D4FB4130}" type="datetimeFigureOut">
              <a:rPr lang="en-US" smtClean="0"/>
              <a:pPr/>
              <a:t>4/4/2020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124FA3-A332-4052-ADBC-236095416BB9}"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1F9DF2F-40C3-4ABF-9319-98A7D4FB4130}" type="datetimeFigureOut">
              <a:rPr lang="en-US" smtClean="0"/>
              <a:pPr/>
              <a:t>4/4/2020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124FA3-A332-4052-ADBC-236095416BB9}"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1F9DF2F-40C3-4ABF-9319-98A7D4FB4130}" type="datetimeFigureOut">
              <a:rPr lang="en-US" smtClean="0"/>
              <a:pPr/>
              <a:t>4/4/2020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124FA3-A332-4052-ADBC-236095416BB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F9DF2F-40C3-4ABF-9319-98A7D4FB4130}" type="datetimeFigureOut">
              <a:rPr lang="en-US" smtClean="0"/>
              <a:pPr/>
              <a:t>4/4/2020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124FA3-A332-4052-ADBC-236095416BB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1F9DF2F-40C3-4ABF-9319-98A7D4FB4130}" type="datetimeFigureOut">
              <a:rPr lang="en-US" smtClean="0"/>
              <a:pPr/>
              <a:t>4/4/2020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124FA3-A332-4052-ADBC-236095416BB9}"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1F9DF2F-40C3-4ABF-9319-98A7D4FB4130}" type="datetimeFigureOut">
              <a:rPr lang="en-US" smtClean="0"/>
              <a:pPr/>
              <a:t>4/4/2020</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34124FA3-A332-4052-ADBC-236095416BB9}"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1F9DF2F-40C3-4ABF-9319-98A7D4FB4130}" type="datetimeFigureOut">
              <a:rPr lang="en-US" smtClean="0"/>
              <a:pPr/>
              <a:t>4/4/2020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34124FA3-A332-4052-ADBC-236095416BB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743200" y="3733800"/>
            <a:ext cx="3886200" cy="1752600"/>
          </a:xfrm>
        </p:spPr>
        <p:txBody>
          <a:bodyPr/>
          <a:lstStyle/>
          <a:p>
            <a:r>
              <a:rPr lang="en-US" dirty="0" err="1" smtClean="0"/>
              <a:t>Hira</a:t>
            </a:r>
            <a:r>
              <a:rPr lang="en-US" dirty="0" smtClean="0"/>
              <a:t> </a:t>
            </a:r>
            <a:r>
              <a:rPr lang="en-US" dirty="0" err="1" smtClean="0"/>
              <a:t>Saeed</a:t>
            </a:r>
            <a:endParaRPr lang="en-US" dirty="0"/>
          </a:p>
        </p:txBody>
      </p:sp>
      <p:sp>
        <p:nvSpPr>
          <p:cNvPr id="2" name="Title 1"/>
          <p:cNvSpPr>
            <a:spLocks noGrp="1"/>
          </p:cNvSpPr>
          <p:nvPr>
            <p:ph type="ctrTitle"/>
          </p:nvPr>
        </p:nvSpPr>
        <p:spPr>
          <a:xfrm>
            <a:off x="1219200" y="1524000"/>
            <a:ext cx="7162800" cy="1066800"/>
          </a:xfrm>
        </p:spPr>
        <p:txBody>
          <a:bodyPr>
            <a:normAutofit fontScale="90000"/>
          </a:bodyPr>
          <a:lstStyle/>
          <a:p>
            <a:r>
              <a:rPr lang="en-US" dirty="0" smtClean="0"/>
              <a:t>Use of Educational Technologies in Distance Education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2133600"/>
            <a:ext cx="6400800" cy="3276600"/>
          </a:xfrm>
        </p:spPr>
        <p:txBody>
          <a:bodyPr>
            <a:noAutofit/>
          </a:bodyPr>
          <a:lstStyle/>
          <a:p>
            <a:pPr algn="l">
              <a:buFont typeface="Wingdings" pitchFamily="2" charset="2"/>
              <a:buChar char="q"/>
            </a:pPr>
            <a:r>
              <a:rPr lang="en-US" sz="2400" dirty="0" smtClean="0">
                <a:solidFill>
                  <a:schemeClr val="tx1"/>
                </a:solidFill>
                <a:latin typeface="Times New Roman" pitchFamily="18" charset="0"/>
                <a:cs typeface="Times New Roman" pitchFamily="18" charset="0"/>
              </a:rPr>
              <a:t>Computer</a:t>
            </a:r>
          </a:p>
          <a:p>
            <a:pPr algn="l">
              <a:buFont typeface="Wingdings" pitchFamily="2" charset="2"/>
              <a:buChar char="q"/>
            </a:pPr>
            <a:r>
              <a:rPr lang="en-US" sz="2400" dirty="0" smtClean="0">
                <a:solidFill>
                  <a:schemeClr val="tx1"/>
                </a:solidFill>
                <a:latin typeface="Times New Roman" pitchFamily="18" charset="0"/>
                <a:cs typeface="Times New Roman" pitchFamily="18" charset="0"/>
              </a:rPr>
              <a:t>Internet access (DSL, 4G, 3G)</a:t>
            </a:r>
          </a:p>
          <a:p>
            <a:pPr algn="l">
              <a:buFont typeface="Wingdings" pitchFamily="2" charset="2"/>
              <a:buChar char="q"/>
            </a:pPr>
            <a:r>
              <a:rPr lang="en-US" sz="2400" dirty="0" smtClean="0">
                <a:solidFill>
                  <a:schemeClr val="tx1"/>
                </a:solidFill>
                <a:latin typeface="Times New Roman" pitchFamily="18" charset="0"/>
                <a:cs typeface="Times New Roman" pitchFamily="18" charset="0"/>
              </a:rPr>
              <a:t>Internet browsing</a:t>
            </a:r>
          </a:p>
          <a:p>
            <a:pPr algn="l">
              <a:buFont typeface="Wingdings" pitchFamily="2" charset="2"/>
              <a:buChar char="q"/>
            </a:pPr>
            <a:r>
              <a:rPr lang="en-US" sz="2400" dirty="0" smtClean="0">
                <a:solidFill>
                  <a:schemeClr val="tx1"/>
                </a:solidFill>
                <a:latin typeface="Times New Roman" pitchFamily="18" charset="0"/>
                <a:cs typeface="Times New Roman" pitchFamily="18" charset="0"/>
              </a:rPr>
              <a:t>Word processing</a:t>
            </a:r>
          </a:p>
          <a:p>
            <a:pPr algn="l">
              <a:buFont typeface="Wingdings" pitchFamily="2" charset="2"/>
              <a:buChar char="q"/>
            </a:pPr>
            <a:r>
              <a:rPr lang="en-US" sz="2400" dirty="0" err="1" smtClean="0">
                <a:solidFill>
                  <a:schemeClr val="tx1"/>
                </a:solidFill>
                <a:latin typeface="Times New Roman" pitchFamily="18" charset="0"/>
                <a:cs typeface="Times New Roman" pitchFamily="18" charset="0"/>
              </a:rPr>
              <a:t>Pdf</a:t>
            </a:r>
            <a:r>
              <a:rPr lang="en-US" sz="2400" dirty="0" smtClean="0">
                <a:solidFill>
                  <a:schemeClr val="tx1"/>
                </a:solidFill>
                <a:latin typeface="Times New Roman" pitchFamily="18" charset="0"/>
                <a:cs typeface="Times New Roman" pitchFamily="18" charset="0"/>
              </a:rPr>
              <a:t> reader</a:t>
            </a:r>
          </a:p>
          <a:p>
            <a:pPr algn="l">
              <a:buFont typeface="Wingdings" pitchFamily="2" charset="2"/>
              <a:buChar char="q"/>
            </a:pPr>
            <a:r>
              <a:rPr lang="en-US" sz="2400" dirty="0" smtClean="0">
                <a:solidFill>
                  <a:schemeClr val="tx1"/>
                </a:solidFill>
                <a:latin typeface="Times New Roman" pitchFamily="18" charset="0"/>
                <a:cs typeface="Times New Roman" pitchFamily="18" charset="0"/>
              </a:rPr>
              <a:t>Program working online/ Offline</a:t>
            </a:r>
          </a:p>
        </p:txBody>
      </p:sp>
      <p:sp>
        <p:nvSpPr>
          <p:cNvPr id="2" name="Title 1"/>
          <p:cNvSpPr>
            <a:spLocks noGrp="1"/>
          </p:cNvSpPr>
          <p:nvPr>
            <p:ph type="ctrTitle"/>
          </p:nvPr>
        </p:nvSpPr>
        <p:spPr>
          <a:xfrm>
            <a:off x="533400" y="381000"/>
            <a:ext cx="7772400" cy="1470025"/>
          </a:xfrm>
        </p:spPr>
        <p:txBody>
          <a:bodyPr/>
          <a:lstStyle/>
          <a:p>
            <a:r>
              <a:rPr lang="en-US" dirty="0" smtClean="0"/>
              <a:t>Technical Requirements in Virtual Learning</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Technologies used in Distance Education</a:t>
            </a:r>
            <a:endParaRPr lang="en-US" dirty="0"/>
          </a:p>
        </p:txBody>
      </p:sp>
      <p:sp>
        <p:nvSpPr>
          <p:cNvPr id="3" name="Content Placeholder 2"/>
          <p:cNvSpPr>
            <a:spLocks noGrp="1"/>
          </p:cNvSpPr>
          <p:nvPr>
            <p:ph sz="quarter" idx="1"/>
          </p:nvPr>
        </p:nvSpPr>
        <p:spPr/>
        <p:txBody>
          <a:bodyPr/>
          <a:lstStyle/>
          <a:p>
            <a:r>
              <a:rPr lang="en-US" dirty="0" smtClean="0"/>
              <a:t>Radio</a:t>
            </a:r>
          </a:p>
          <a:p>
            <a:r>
              <a:rPr lang="en-US" dirty="0" smtClean="0"/>
              <a:t>Television</a:t>
            </a:r>
          </a:p>
          <a:p>
            <a:r>
              <a:rPr lang="en-US" dirty="0" smtClean="0"/>
              <a:t>Internet web based learning</a:t>
            </a:r>
          </a:p>
          <a:p>
            <a:r>
              <a:rPr lang="en-US" dirty="0" smtClean="0"/>
              <a:t>videoconferencing</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t>Radio</a:t>
            </a:r>
            <a:endParaRPr lang="en-US" dirty="0"/>
          </a:p>
        </p:txBody>
      </p:sp>
      <p:sp>
        <p:nvSpPr>
          <p:cNvPr id="3" name="Content Placeholder 2"/>
          <p:cNvSpPr>
            <a:spLocks noGrp="1"/>
          </p:cNvSpPr>
          <p:nvPr>
            <p:ph sz="quarter" idx="1"/>
          </p:nvPr>
        </p:nvSpPr>
        <p:spPr>
          <a:xfrm>
            <a:off x="381000" y="1066800"/>
            <a:ext cx="8458200" cy="5486400"/>
          </a:xfrm>
        </p:spPr>
        <p:txBody>
          <a:bodyPr>
            <a:noAutofit/>
          </a:bodyPr>
          <a:lstStyle/>
          <a:p>
            <a:r>
              <a:rPr lang="en-US" sz="2400" dirty="0" smtClean="0">
                <a:latin typeface="Times New Roman" pitchFamily="18" charset="0"/>
                <a:cs typeface="Times New Roman" pitchFamily="18" charset="0"/>
              </a:rPr>
              <a:t>Radio was introduced into some schools in the developed world as an instructional medium early in the 1920s. Its appearance created a great deal of interest but education did not seem to be ready for it and it did not become the effective instructional medium. But today , partly due to the advent of educational technology and its new devices ,teachers are more cognizant of contribution that the Radio can make to improve instruction.</a:t>
            </a:r>
          </a:p>
          <a:p>
            <a:r>
              <a:rPr lang="en-US" sz="2400" dirty="0" smtClean="0">
                <a:latin typeface="Times New Roman" pitchFamily="18" charset="0"/>
                <a:cs typeface="Times New Roman" pitchFamily="18" charset="0"/>
              </a:rPr>
              <a:t>Radio can be an effective means of distance education due to its low cost.</a:t>
            </a:r>
          </a:p>
          <a:p>
            <a:r>
              <a:rPr lang="en-US" sz="2400" dirty="0" smtClean="0">
                <a:latin typeface="Times New Roman" pitchFamily="18" charset="0"/>
                <a:cs typeface="Times New Roman" pitchFamily="18" charset="0"/>
              </a:rPr>
              <a:t>Radio is an appropriate medium to present music performances, speeches, and discussions and the learners can record via radio and can develop their skills in their own location. Radio is specifically useful to teach philosophy, literature, history, language, and linguistics</a:t>
            </a:r>
            <a:endParaRPr lang="en-US" sz="2400" dirty="0">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AIOU and Radio</a:t>
            </a:r>
            <a:endParaRPr lang="en-US" dirty="0"/>
          </a:p>
        </p:txBody>
      </p:sp>
      <p:sp>
        <p:nvSpPr>
          <p:cNvPr id="3" name="Content Placeholder 2"/>
          <p:cNvSpPr>
            <a:spLocks noGrp="1"/>
          </p:cNvSpPr>
          <p:nvPr>
            <p:ph sz="quarter" idx="1"/>
          </p:nvPr>
        </p:nvSpPr>
        <p:spPr/>
        <p:txBody>
          <a:bodyPr>
            <a:normAutofit/>
          </a:bodyPr>
          <a:lstStyle/>
          <a:p>
            <a:r>
              <a:rPr lang="en-US" dirty="0" smtClean="0"/>
              <a:t>Radio is a powerful communication vehicle in Pakistan able to reach 3/4 of urban and 2/3of rural households.</a:t>
            </a:r>
          </a:p>
          <a:p>
            <a:r>
              <a:rPr lang="en-US" dirty="0" smtClean="0"/>
              <a:t>The Allama Iqbal Open University (AIOU), a distance learning educational institution, was established through an act of the Pakistan Parliament in 1974 and is the only institution in the country to use radio broadcasts for its curriculum. Also established in 1974 within the AIOU was the Institute of Educational Technology (IET).</a:t>
            </a:r>
            <a:br>
              <a:rPr lang="en-US" dirty="0" smtClean="0"/>
            </a:b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Radio</a:t>
            </a:r>
            <a:endParaRPr lang="en-US" dirty="0"/>
          </a:p>
        </p:txBody>
      </p:sp>
      <p:sp>
        <p:nvSpPr>
          <p:cNvPr id="3" name="Content Placeholder 2"/>
          <p:cNvSpPr>
            <a:spLocks noGrp="1"/>
          </p:cNvSpPr>
          <p:nvPr>
            <p:ph sz="quarter" idx="1"/>
          </p:nvPr>
        </p:nvSpPr>
        <p:spPr/>
        <p:txBody>
          <a:bodyPr>
            <a:normAutofit/>
          </a:bodyPr>
          <a:lstStyle/>
          <a:p>
            <a:r>
              <a:rPr lang="en-US" dirty="0" smtClean="0"/>
              <a:t>The radio can reach all populations in all the countries in a variety of languages .</a:t>
            </a:r>
          </a:p>
          <a:p>
            <a:r>
              <a:rPr lang="en-US" dirty="0" smtClean="0"/>
              <a:t>The second potential advantages of Radio is cost.</a:t>
            </a:r>
          </a:p>
          <a:p>
            <a:r>
              <a:rPr lang="en-US" dirty="0" smtClean="0"/>
              <a:t>The effectiveness of Radio for educational purposes is better than Television.</a:t>
            </a:r>
          </a:p>
          <a:p>
            <a:r>
              <a:rPr lang="en-US" dirty="0" smtClean="0"/>
              <a:t>Radio Programs can be used as a complete teaching courses.</a:t>
            </a:r>
          </a:p>
          <a:p>
            <a:r>
              <a:rPr lang="en-US" dirty="0" smtClean="0"/>
              <a:t>Independent learning is granted to the learner.</a:t>
            </a:r>
          </a:p>
          <a:p>
            <a:r>
              <a:rPr lang="en-US" dirty="0" smtClean="0"/>
              <a:t>More control over instructional materials is produced</a:t>
            </a:r>
          </a:p>
          <a:p>
            <a:endParaRPr lang="en-US"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 of Radio</a:t>
            </a:r>
            <a:endParaRPr lang="en-US" dirty="0"/>
          </a:p>
        </p:txBody>
      </p:sp>
      <p:sp>
        <p:nvSpPr>
          <p:cNvPr id="3" name="Content Placeholder 2"/>
          <p:cNvSpPr>
            <a:spLocks noGrp="1"/>
          </p:cNvSpPr>
          <p:nvPr>
            <p:ph sz="quarter" idx="1"/>
          </p:nvPr>
        </p:nvSpPr>
        <p:spPr/>
        <p:txBody>
          <a:bodyPr>
            <a:normAutofit/>
          </a:bodyPr>
          <a:lstStyle/>
          <a:p>
            <a:r>
              <a:rPr lang="en-US" dirty="0" smtClean="0"/>
              <a:t>Radio programs can provide no visual help and there is a limitation on the variety of subjects which can be taught.</a:t>
            </a:r>
          </a:p>
          <a:p>
            <a:r>
              <a:rPr lang="en-US" dirty="0" smtClean="0"/>
              <a:t>No direct contact to teacher.</a:t>
            </a:r>
          </a:p>
          <a:p>
            <a:r>
              <a:rPr lang="en-US" dirty="0" smtClean="0"/>
              <a:t> No face-to-face interaction to other students.</a:t>
            </a:r>
          </a:p>
          <a:p>
            <a:r>
              <a:rPr lang="en-US" dirty="0" smtClean="0"/>
              <a:t>No student feedback.</a:t>
            </a:r>
          </a:p>
          <a:p>
            <a:r>
              <a:rPr lang="en-US" dirty="0" smtClean="0"/>
              <a:t>Failure to motivate students.</a:t>
            </a:r>
          </a:p>
          <a:p>
            <a:r>
              <a:rPr lang="en-US" dirty="0" smtClean="0"/>
              <a:t>Learner is required to be more structured.</a:t>
            </a:r>
          </a:p>
          <a:p>
            <a:r>
              <a:rPr lang="en-US" dirty="0" smtClean="0"/>
              <a:t>Additional time for management is demanded</a:t>
            </a:r>
          </a:p>
          <a:p>
            <a:endParaRPr lang="en-US"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Television</a:t>
            </a:r>
            <a:endParaRPr lang="en-US" dirty="0"/>
          </a:p>
        </p:txBody>
      </p:sp>
      <p:sp>
        <p:nvSpPr>
          <p:cNvPr id="3" name="Content Placeholder 2"/>
          <p:cNvSpPr>
            <a:spLocks noGrp="1"/>
          </p:cNvSpPr>
          <p:nvPr>
            <p:ph sz="quarter" idx="1"/>
          </p:nvPr>
        </p:nvSpPr>
        <p:spPr/>
        <p:txBody>
          <a:bodyPr>
            <a:normAutofit/>
          </a:bodyPr>
          <a:lstStyle/>
          <a:p>
            <a:r>
              <a:rPr lang="en-US" dirty="0" smtClean="0"/>
              <a:t>Television, which has an important place in mass communication, has a significant role in distance education with its special position, the way of presentation and qualities peculiar to itself.</a:t>
            </a:r>
          </a:p>
          <a:p>
            <a:r>
              <a:rPr lang="en-US" dirty="0" smtClean="0"/>
              <a:t>Technological developments in the field of communication can be adapted in the field of education as it is adapted to many fields of life. Thanks to the new technologies available in this field and the advantages they provide, television can already be seen as an outdated tool.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Features of Television</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Supporting and enhancing teaching</a:t>
            </a:r>
          </a:p>
          <a:p>
            <a:r>
              <a:rPr lang="en-US" dirty="0" smtClean="0"/>
              <a:t>Instructing </a:t>
            </a:r>
          </a:p>
          <a:p>
            <a:r>
              <a:rPr lang="en-US" dirty="0" smtClean="0"/>
              <a:t>Explaining , clarifying</a:t>
            </a:r>
          </a:p>
          <a:p>
            <a:r>
              <a:rPr lang="en-US" dirty="0" smtClean="0"/>
              <a:t>Summarizing</a:t>
            </a:r>
          </a:p>
          <a:p>
            <a:r>
              <a:rPr lang="en-US" dirty="0" smtClean="0"/>
              <a:t>Reinforcement</a:t>
            </a:r>
          </a:p>
          <a:p>
            <a:r>
              <a:rPr lang="en-US" dirty="0" smtClean="0"/>
              <a:t>Motivation and encouragement</a:t>
            </a:r>
          </a:p>
          <a:p>
            <a:r>
              <a:rPr lang="en-US" dirty="0" smtClean="0"/>
              <a:t>Using as supplementary for the other materials</a:t>
            </a:r>
          </a:p>
          <a:p>
            <a:r>
              <a:rPr lang="en-US" dirty="0" smtClean="0"/>
              <a:t>Imposing study speed ( determining rate of study)</a:t>
            </a:r>
          </a:p>
          <a:p>
            <a:r>
              <a:rPr lang="en-US" dirty="0" smtClean="0"/>
              <a:t>Presenting a reference to large masses</a:t>
            </a:r>
          </a:p>
          <a:p>
            <a:r>
              <a:rPr lang="en-US" dirty="0" smtClean="0"/>
              <a:t>Changing behavior</a:t>
            </a:r>
          </a:p>
          <a:p>
            <a:r>
              <a:rPr lang="en-US" dirty="0" smtClean="0"/>
              <a:t>Presenting unreachable facts and events</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of Television</a:t>
            </a:r>
            <a:endParaRPr lang="en-US" dirty="0"/>
          </a:p>
        </p:txBody>
      </p:sp>
      <p:sp>
        <p:nvSpPr>
          <p:cNvPr id="3" name="Content Placeholder 2"/>
          <p:cNvSpPr>
            <a:spLocks noGrp="1"/>
          </p:cNvSpPr>
          <p:nvPr>
            <p:ph sz="quarter" idx="1"/>
          </p:nvPr>
        </p:nvSpPr>
        <p:spPr/>
        <p:txBody>
          <a:bodyPr>
            <a:normAutofit/>
          </a:bodyPr>
          <a:lstStyle/>
          <a:p>
            <a:r>
              <a:rPr lang="en-US" dirty="0" smtClean="0"/>
              <a:t>Learners get motivated through the use of audio visual presentation.</a:t>
            </a:r>
          </a:p>
          <a:p>
            <a:r>
              <a:rPr lang="en-US" dirty="0" smtClean="0"/>
              <a:t>Television broadcast helps to overcome the problem of inequality and imbalance among the regions by providing equality in opportunities.</a:t>
            </a:r>
          </a:p>
          <a:p>
            <a:r>
              <a:rPr lang="en-US" dirty="0" smtClean="0"/>
              <a:t>Television gives positive motivation among students to pay the attention point with the moment of the camera’s coming close, going away and reflecting detail.</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 of Television</a:t>
            </a:r>
            <a:endParaRPr lang="en-US" dirty="0"/>
          </a:p>
        </p:txBody>
      </p:sp>
      <p:sp>
        <p:nvSpPr>
          <p:cNvPr id="3" name="Content Placeholder 2"/>
          <p:cNvSpPr>
            <a:spLocks noGrp="1"/>
          </p:cNvSpPr>
          <p:nvPr>
            <p:ph sz="quarter" idx="1"/>
          </p:nvPr>
        </p:nvSpPr>
        <p:spPr/>
        <p:txBody>
          <a:bodyPr>
            <a:normAutofit/>
          </a:bodyPr>
          <a:lstStyle/>
          <a:p>
            <a:r>
              <a:rPr lang="en-US" dirty="0" smtClean="0"/>
              <a:t>The experience of watching television has been competed against a lot of activities which a viewer can do whatever want to do at the same time.</a:t>
            </a:r>
          </a:p>
          <a:p>
            <a:r>
              <a:rPr lang="en-US" dirty="0" smtClean="0"/>
              <a:t>Each of the programs is compete against to the other programs which are broadcasted from other channels.</a:t>
            </a:r>
          </a:p>
          <a:p>
            <a:r>
              <a:rPr lang="en-US" dirty="0" smtClean="0"/>
              <a:t>The viewer can prefer shifting to other program(s) or to daily another activities instead of watching program if television program does not present any attracting or watchable subject for the viewer</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Technologies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sz="2400" dirty="0" smtClean="0">
                <a:latin typeface="Times New Roman" pitchFamily="18" charset="0"/>
                <a:cs typeface="Times New Roman" pitchFamily="18" charset="0"/>
              </a:rPr>
              <a:t>Technologies is used to promote communication.</a:t>
            </a:r>
          </a:p>
          <a:p>
            <a:r>
              <a:rPr lang="en-US" sz="2400" dirty="0" smtClean="0">
                <a:latin typeface="Times New Roman" pitchFamily="18" charset="0"/>
                <a:cs typeface="Times New Roman" pitchFamily="18" charset="0"/>
              </a:rPr>
              <a:t>Communication occurs when two or more individuals wish to share idea.</a:t>
            </a:r>
          </a:p>
          <a:p>
            <a:r>
              <a:rPr lang="en-US" sz="2400" dirty="0" smtClean="0">
                <a:latin typeface="Times New Roman" pitchFamily="18" charset="0"/>
                <a:cs typeface="Times New Roman" pitchFamily="18" charset="0"/>
              </a:rPr>
              <a:t>Communication is distance education occurs when learners interact with each other and the instructor.</a:t>
            </a:r>
          </a:p>
          <a:p>
            <a:r>
              <a:rPr lang="en-US" sz="2400" dirty="0" smtClean="0">
                <a:latin typeface="Times New Roman" pitchFamily="18" charset="0"/>
                <a:cs typeface="Times New Roman" pitchFamily="18" charset="0"/>
              </a:rPr>
              <a:t>Communication and communication for distance education have two things in common which are language and culture.</a:t>
            </a:r>
          </a:p>
          <a:p>
            <a:r>
              <a:rPr lang="en-US" sz="2400" dirty="0" smtClean="0">
                <a:latin typeface="Times New Roman" pitchFamily="18" charset="0"/>
                <a:cs typeface="Times New Roman" pitchFamily="18" charset="0"/>
              </a:rPr>
              <a:t>There is no doubt that many of the recent technology innovations are very applicable to distance and e-learning and many will have been touted as the future of the industry. Virtual reality, artificial intelligence, chat bats and </a:t>
            </a:r>
            <a:r>
              <a:rPr lang="en-US" sz="2400" dirty="0" err="1" smtClean="0">
                <a:latin typeface="Times New Roman" pitchFamily="18" charset="0"/>
                <a:cs typeface="Times New Roman" pitchFamily="18" charset="0"/>
              </a:rPr>
              <a:t>aurguemented</a:t>
            </a:r>
            <a:r>
              <a:rPr lang="en-US" sz="2400" dirty="0" smtClean="0">
                <a:latin typeface="Times New Roman" pitchFamily="18" charset="0"/>
                <a:cs typeface="Times New Roman" pitchFamily="18" charset="0"/>
              </a:rPr>
              <a:t> reality all have great application in e-learning but it is important to set them in context.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web based learning</a:t>
            </a:r>
            <a:endParaRPr lang="en-US" dirty="0"/>
          </a:p>
        </p:txBody>
      </p:sp>
      <p:pic>
        <p:nvPicPr>
          <p:cNvPr id="4" name="Picture 2" descr="C:\Users\ChandRj\Desktop\cf18bccf-54eb-4056-b604-5f9628af0b8e.jpg"/>
          <p:cNvPicPr>
            <a:picLocks noGrp="1" noChangeAspect="1" noChangeArrowheads="1"/>
          </p:cNvPicPr>
          <p:nvPr>
            <p:ph sz="quarter" idx="1"/>
          </p:nvPr>
        </p:nvPicPr>
        <p:blipFill>
          <a:blip r:embed="rId2"/>
          <a:stretch>
            <a:fillRect/>
          </a:stretch>
        </p:blipFill>
        <p:spPr bwMode="auto">
          <a:xfrm>
            <a:off x="0" y="1452562"/>
            <a:ext cx="9144000" cy="5405438"/>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descr="C:\Users\ChandRj\Desktop\eeb42fc2-f214-4120-b556-658944055e60.jpg"/>
          <p:cNvPicPr>
            <a:picLocks noGrp="1" noChangeAspect="1" noChangeArrowheads="1"/>
          </p:cNvPicPr>
          <p:nvPr>
            <p:ph sz="quarter" idx="1"/>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descr="C:\Users\ChandRj\Desktop\d2758296-3df3-4063-ba42-b267bcb2d78b.jpg"/>
          <p:cNvPicPr>
            <a:picLocks noGrp="1" noChangeAspect="1" noChangeArrowheads="1"/>
          </p:cNvPicPr>
          <p:nvPr>
            <p:ph sz="quarter" idx="1"/>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descr="C:\Users\ChandRj\Desktop\04cb3679-6afc-44b3-b92c-eca3bc014d05.jpg"/>
          <p:cNvPicPr>
            <a:picLocks noGrp="1" noChangeAspect="1" noChangeArrowheads="1"/>
          </p:cNvPicPr>
          <p:nvPr>
            <p:ph sz="quarter" idx="1"/>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2" descr="C:\Users\ChandRj\Desktop\2020-01-06_204911.jpg"/>
          <p:cNvPicPr>
            <a:picLocks noGrp="1" noChangeAspect="1" noChangeArrowheads="1"/>
          </p:cNvPicPr>
          <p:nvPr>
            <p:ph sz="quarter" idx="1"/>
          </p:nvPr>
        </p:nvPicPr>
        <p:blipFill>
          <a:blip r:embed="rId2"/>
          <a:srcRect/>
          <a:stretch>
            <a:fillRect/>
          </a:stretch>
        </p:blipFill>
        <p:spPr bwMode="auto">
          <a:xfrm>
            <a:off x="0" y="0"/>
            <a:ext cx="9144000" cy="6857999"/>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Videoconferencing</a:t>
            </a:r>
            <a:endParaRPr lang="en-US" dirty="0"/>
          </a:p>
        </p:txBody>
      </p:sp>
      <p:sp>
        <p:nvSpPr>
          <p:cNvPr id="3" name="Content Placeholder 2"/>
          <p:cNvSpPr>
            <a:spLocks noGrp="1"/>
          </p:cNvSpPr>
          <p:nvPr>
            <p:ph sz="quarter" idx="1"/>
          </p:nvPr>
        </p:nvSpPr>
        <p:spPr/>
        <p:txBody>
          <a:bodyPr>
            <a:normAutofit/>
          </a:bodyPr>
          <a:lstStyle/>
          <a:p>
            <a:r>
              <a:rPr lang="en-US" dirty="0" smtClean="0"/>
              <a:t>What is video conferencing?</a:t>
            </a:r>
          </a:p>
          <a:p>
            <a:pPr>
              <a:buFont typeface="Wingdings" pitchFamily="2" charset="2"/>
              <a:buChar char="Ø"/>
            </a:pPr>
            <a:r>
              <a:rPr lang="en-US" dirty="0" smtClean="0"/>
              <a:t>Two-way video communication</a:t>
            </a:r>
          </a:p>
          <a:p>
            <a:pPr>
              <a:buFont typeface="Wingdings" pitchFamily="2" charset="2"/>
              <a:buChar char="Ø"/>
            </a:pPr>
            <a:r>
              <a:rPr lang="en-US" dirty="0" smtClean="0"/>
              <a:t>A way to bridge distance</a:t>
            </a:r>
          </a:p>
          <a:p>
            <a:pPr>
              <a:buFont typeface="Wingdings" pitchFamily="2" charset="2"/>
              <a:buChar char="Ø"/>
            </a:pPr>
            <a:r>
              <a:rPr lang="en-US" dirty="0" smtClean="0"/>
              <a:t>A way to be in multiple place at once</a:t>
            </a:r>
          </a:p>
          <a:p>
            <a:pPr>
              <a:buFont typeface="Wingdings" pitchFamily="2" charset="2"/>
              <a:buChar char="Ø"/>
            </a:pPr>
            <a:r>
              <a:rPr lang="en-US" dirty="0" smtClean="0"/>
              <a:t>A way to bring students to new adventures</a:t>
            </a:r>
          </a:p>
          <a:p>
            <a:pPr>
              <a:buFont typeface="Wingdings" pitchFamily="2" charset="2"/>
              <a:buChar char="Ø"/>
            </a:pPr>
            <a:r>
              <a:rPr lang="en-US" dirty="0" smtClean="0"/>
              <a:t>A way to interact with your students and peers</a:t>
            </a:r>
          </a:p>
          <a:p>
            <a:pPr>
              <a:buFont typeface="Wingdings" pitchFamily="2" charset="2"/>
              <a:buChar char="Ø"/>
            </a:pPr>
            <a:r>
              <a:rPr lang="en-US" dirty="0" smtClean="0"/>
              <a:t>A way to reduce travel</a:t>
            </a:r>
          </a:p>
          <a:p>
            <a:pPr>
              <a:buFont typeface="Wingdings" pitchFamily="2" charset="2"/>
              <a:buChar char="Ø"/>
            </a:pPr>
            <a:r>
              <a:rPr lang="en-US" dirty="0" smtClean="0"/>
              <a:t>A way to promote going green</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sz="quarter" idx="1"/>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Videoconferencing</a:t>
            </a:r>
            <a:endParaRPr lang="en-US" dirty="0"/>
          </a:p>
        </p:txBody>
      </p:sp>
      <p:sp>
        <p:nvSpPr>
          <p:cNvPr id="3" name="Content Placeholder 2"/>
          <p:cNvSpPr>
            <a:spLocks noGrp="1"/>
          </p:cNvSpPr>
          <p:nvPr>
            <p:ph sz="quarter" idx="1"/>
          </p:nvPr>
        </p:nvSpPr>
        <p:spPr/>
        <p:txBody>
          <a:bodyPr/>
          <a:lstStyle/>
          <a:p>
            <a:r>
              <a:rPr lang="en-US" dirty="0" smtClean="0"/>
              <a:t>Increase reach of expert teachers</a:t>
            </a:r>
          </a:p>
          <a:p>
            <a:r>
              <a:rPr lang="en-US" dirty="0" smtClean="0"/>
              <a:t>Connect geographically distant classrooms</a:t>
            </a:r>
          </a:p>
          <a:p>
            <a:r>
              <a:rPr lang="en-US" dirty="0" smtClean="0"/>
              <a:t>Reduces or eliminates unnecessary travel</a:t>
            </a:r>
          </a:p>
          <a:p>
            <a:r>
              <a:rPr lang="en-US" dirty="0" smtClean="0"/>
              <a:t>Guest speakers from anywhere in the world</a:t>
            </a:r>
          </a:p>
          <a:p>
            <a:r>
              <a:rPr lang="en-US" dirty="0" smtClean="0"/>
              <a:t>Change in routine</a:t>
            </a:r>
          </a:p>
          <a:p>
            <a:r>
              <a:rPr lang="en-US" dirty="0" smtClean="0"/>
              <a:t>Save money</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Equipment for videoconferencing</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Camera</a:t>
            </a:r>
          </a:p>
          <a:p>
            <a:r>
              <a:rPr lang="en-US" dirty="0" smtClean="0"/>
              <a:t>Microphone</a:t>
            </a:r>
          </a:p>
          <a:p>
            <a:r>
              <a:rPr lang="en-US" dirty="0" smtClean="0"/>
              <a:t>Codec</a:t>
            </a:r>
          </a:p>
          <a:p>
            <a:r>
              <a:rPr lang="en-US" dirty="0" smtClean="0"/>
              <a:t>IR Remote control</a:t>
            </a:r>
          </a:p>
          <a:p>
            <a:r>
              <a:rPr lang="en-US" dirty="0" smtClean="0"/>
              <a:t>MCU Gatekeeper</a:t>
            </a:r>
          </a:p>
          <a:p>
            <a:r>
              <a:rPr lang="en-US" dirty="0" smtClean="0"/>
              <a:t>Monitor</a:t>
            </a:r>
          </a:p>
          <a:p>
            <a:r>
              <a:rPr lang="en-US" dirty="0" smtClean="0"/>
              <a:t>High Definition System</a:t>
            </a:r>
          </a:p>
          <a:p>
            <a:r>
              <a:rPr lang="en-US" smtClean="0"/>
              <a:t>Speakers</a:t>
            </a:r>
            <a:endParaRPr lang="en-US" dirty="0" smtClean="0"/>
          </a:p>
          <a:p>
            <a:r>
              <a:rPr lang="en-US" dirty="0" smtClean="0"/>
              <a:t>High speed Internet</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Model of Communication</a:t>
            </a:r>
            <a:endParaRPr lang="en-US" dirty="0"/>
          </a:p>
        </p:txBody>
      </p:sp>
      <p:sp>
        <p:nvSpPr>
          <p:cNvPr id="3" name="Content Placeholder 2"/>
          <p:cNvSpPr>
            <a:spLocks noGrp="1"/>
          </p:cNvSpPr>
          <p:nvPr>
            <p:ph sz="quarter" idx="1"/>
          </p:nvPr>
        </p:nvSpPr>
        <p:spPr/>
        <p:txBody>
          <a:bodyPr>
            <a:normAutofit/>
          </a:bodyPr>
          <a:lstStyle/>
          <a:p>
            <a:r>
              <a:rPr lang="en-US" dirty="0" smtClean="0"/>
              <a:t>In order to communicate, instructional ideas are encoded into some transmittable form, such as spoken words, pictures and writing.</a:t>
            </a:r>
          </a:p>
          <a:p>
            <a:r>
              <a:rPr lang="en-US" dirty="0" smtClean="0"/>
              <a:t>Media is used to communicated to distance learners and the messages must be decoded.</a:t>
            </a:r>
          </a:p>
          <a:p>
            <a:r>
              <a:rPr lang="en-US" dirty="0" smtClean="0"/>
              <a:t>Effective communication requires an active audience.</a:t>
            </a:r>
          </a:p>
          <a:p>
            <a:r>
              <a:rPr lang="en-US" dirty="0" smtClean="0"/>
              <a:t>The model of communication has been widely used to describe the interaction between message designers audience.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 Taxonomy of Distance Education Technologies</a:t>
            </a:r>
            <a:endParaRPr lang="en-US" dirty="0"/>
          </a:p>
        </p:txBody>
      </p:sp>
      <p:sp>
        <p:nvSpPr>
          <p:cNvPr id="3" name="Content Placeholder 2"/>
          <p:cNvSpPr>
            <a:spLocks noGrp="1"/>
          </p:cNvSpPr>
          <p:nvPr>
            <p:ph sz="quarter" idx="1"/>
          </p:nvPr>
        </p:nvSpPr>
        <p:spPr/>
        <p:txBody>
          <a:bodyPr>
            <a:normAutofit fontScale="92500" lnSpcReduction="10000"/>
          </a:bodyPr>
          <a:lstStyle/>
          <a:p>
            <a:r>
              <a:rPr lang="en-US" sz="2400" dirty="0">
                <a:latin typeface="Times New Roman" pitchFamily="18" charset="0"/>
                <a:cs typeface="Times New Roman" pitchFamily="18" charset="0"/>
              </a:rPr>
              <a:t>It is distance education, it is very important that educators </a:t>
            </a:r>
            <a:r>
              <a:rPr lang="en-US" sz="2400" dirty="0" smtClean="0">
                <a:latin typeface="Times New Roman" pitchFamily="18" charset="0"/>
                <a:cs typeface="Times New Roman" pitchFamily="18" charset="0"/>
              </a:rPr>
              <a:t>think about </a:t>
            </a:r>
            <a:r>
              <a:rPr lang="en-US" sz="2400" dirty="0">
                <a:latin typeface="Times New Roman" pitchFamily="18" charset="0"/>
                <a:cs typeface="Times New Roman" pitchFamily="18" charset="0"/>
              </a:rPr>
              <a:t>how communication will occur and how to </a:t>
            </a:r>
            <a:r>
              <a:rPr lang="en-US" sz="2400" dirty="0" smtClean="0">
                <a:latin typeface="Times New Roman" pitchFamily="18" charset="0"/>
                <a:cs typeface="Times New Roman" pitchFamily="18" charset="0"/>
              </a:rPr>
              <a:t>apply experiences </a:t>
            </a:r>
            <a:r>
              <a:rPr lang="en-US" sz="2400" dirty="0">
                <a:latin typeface="Times New Roman" pitchFamily="18" charset="0"/>
                <a:cs typeface="Times New Roman" pitchFamily="18" charset="0"/>
              </a:rPr>
              <a:t>that will promote effective and efficient learning.</a:t>
            </a:r>
          </a:p>
          <a:p>
            <a:r>
              <a:rPr lang="en-US" sz="2400" dirty="0" smtClean="0">
                <a:latin typeface="Times New Roman" pitchFamily="18" charset="0"/>
                <a:cs typeface="Times New Roman" pitchFamily="18" charset="0"/>
              </a:rPr>
              <a:t> </a:t>
            </a:r>
            <a:r>
              <a:rPr lang="en-US" sz="2400" dirty="0">
                <a:latin typeface="Times New Roman" pitchFamily="18" charset="0"/>
                <a:cs typeface="Times New Roman" pitchFamily="18" charset="0"/>
              </a:rPr>
              <a:t>Variety of techniques will be needed to provide </a:t>
            </a:r>
            <a:r>
              <a:rPr lang="en-US" sz="2400" dirty="0" smtClean="0">
                <a:latin typeface="Times New Roman" pitchFamily="18" charset="0"/>
                <a:cs typeface="Times New Roman" pitchFamily="18" charset="0"/>
              </a:rPr>
              <a:t>equivalent learning </a:t>
            </a:r>
            <a:r>
              <a:rPr lang="en-US" sz="2400" dirty="0">
                <a:latin typeface="Times New Roman" pitchFamily="18" charset="0"/>
                <a:cs typeface="Times New Roman" pitchFamily="18" charset="0"/>
              </a:rPr>
              <a:t>experiences for all students:</a:t>
            </a:r>
          </a:p>
          <a:p>
            <a:pPr>
              <a:buFont typeface="Wingdings" pitchFamily="2" charset="2"/>
              <a:buChar char="v"/>
            </a:pPr>
            <a:r>
              <a:rPr lang="en-US" sz="2400" dirty="0" smtClean="0">
                <a:latin typeface="Times New Roman" pitchFamily="18" charset="0"/>
                <a:cs typeface="Times New Roman" pitchFamily="18" charset="0"/>
              </a:rPr>
              <a:t>Correspondence </a:t>
            </a:r>
            <a:r>
              <a:rPr lang="en-US" sz="2400" dirty="0">
                <a:latin typeface="Times New Roman" pitchFamily="18" charset="0"/>
                <a:cs typeface="Times New Roman" pitchFamily="18" charset="0"/>
              </a:rPr>
              <a:t>study – simplest and longest- lived form </a:t>
            </a:r>
            <a:r>
              <a:rPr lang="en-US" sz="2400" dirty="0" smtClean="0">
                <a:latin typeface="Times New Roman" pitchFamily="18" charset="0"/>
                <a:cs typeface="Times New Roman" pitchFamily="18" charset="0"/>
              </a:rPr>
              <a:t>of distance </a:t>
            </a:r>
            <a:r>
              <a:rPr lang="en-US" sz="2400" dirty="0">
                <a:latin typeface="Times New Roman" pitchFamily="18" charset="0"/>
                <a:cs typeface="Times New Roman" pitchFamily="18" charset="0"/>
              </a:rPr>
              <a:t>education (copy machine, postal system).</a:t>
            </a:r>
          </a:p>
          <a:p>
            <a:pPr>
              <a:buFont typeface="Wingdings" pitchFamily="2" charset="2"/>
              <a:buChar char="v"/>
            </a:pPr>
            <a:r>
              <a:rPr lang="en-US" sz="2400" dirty="0" smtClean="0">
                <a:latin typeface="Times New Roman" pitchFamily="18" charset="0"/>
                <a:cs typeface="Times New Roman" pitchFamily="18" charset="0"/>
              </a:rPr>
              <a:t>Prerecorded </a:t>
            </a:r>
            <a:r>
              <a:rPr lang="en-US" sz="2400" dirty="0">
                <a:latin typeface="Times New Roman" pitchFamily="18" charset="0"/>
                <a:cs typeface="Times New Roman" pitchFamily="18" charset="0"/>
              </a:rPr>
              <a:t>Media – next logical step in the development </a:t>
            </a:r>
            <a:r>
              <a:rPr lang="en-US" sz="2400" dirty="0" smtClean="0">
                <a:latin typeface="Times New Roman" pitchFamily="18" charset="0"/>
                <a:cs typeface="Times New Roman" pitchFamily="18" charset="0"/>
              </a:rPr>
              <a:t>of distance </a:t>
            </a:r>
            <a:r>
              <a:rPr lang="en-US" sz="2400" dirty="0">
                <a:latin typeface="Times New Roman" pitchFamily="18" charset="0"/>
                <a:cs typeface="Times New Roman" pitchFamily="18" charset="0"/>
              </a:rPr>
              <a:t>education technologies, the incorporation of </a:t>
            </a:r>
            <a:r>
              <a:rPr lang="en-US" sz="2400" dirty="0" smtClean="0">
                <a:latin typeface="Times New Roman" pitchFamily="18" charset="0"/>
                <a:cs typeface="Times New Roman" pitchFamily="18" charset="0"/>
              </a:rPr>
              <a:t>media other </a:t>
            </a:r>
            <a:r>
              <a:rPr lang="en-US" sz="2400" dirty="0">
                <a:latin typeface="Times New Roman" pitchFamily="18" charset="0"/>
                <a:cs typeface="Times New Roman" pitchFamily="18" charset="0"/>
              </a:rPr>
              <a:t>than media into correspondence study system (audio </a:t>
            </a:r>
            <a:r>
              <a:rPr lang="en-US" sz="2400" dirty="0" smtClean="0">
                <a:latin typeface="Times New Roman" pitchFamily="18" charset="0"/>
                <a:cs typeface="Times New Roman" pitchFamily="18" charset="0"/>
              </a:rPr>
              <a:t>&amp; video </a:t>
            </a:r>
            <a:r>
              <a:rPr lang="en-US" sz="2400" dirty="0">
                <a:latin typeface="Times New Roman" pitchFamily="18" charset="0"/>
                <a:cs typeface="Times New Roman" pitchFamily="18" charset="0"/>
              </a:rPr>
              <a:t>recording system</a:t>
            </a:r>
            <a:r>
              <a:rPr lang="en-US" sz="2400" dirty="0" smtClean="0">
                <a:latin typeface="Times New Roman" pitchFamily="18" charset="0"/>
                <a:cs typeface="Times New Roman" pitchFamily="18" charset="0"/>
              </a:rPr>
              <a:t>).</a:t>
            </a:r>
          </a:p>
          <a:p>
            <a:pPr>
              <a:buFont typeface="Wingdings" pitchFamily="2" charset="2"/>
              <a:buChar char="v"/>
            </a:pPr>
            <a:r>
              <a:rPr lang="en-US" sz="2400" dirty="0">
                <a:latin typeface="Times New Roman" pitchFamily="18" charset="0"/>
                <a:cs typeface="Times New Roman" pitchFamily="18" charset="0"/>
              </a:rPr>
              <a:t>Two-way audio- first widely used live, </a:t>
            </a:r>
            <a:r>
              <a:rPr lang="en-US" sz="2400" dirty="0" smtClean="0">
                <a:latin typeface="Times New Roman" pitchFamily="18" charset="0"/>
                <a:cs typeface="Times New Roman" pitchFamily="18" charset="0"/>
              </a:rPr>
              <a:t>synchronous form </a:t>
            </a:r>
            <a:r>
              <a:rPr lang="en-US" sz="2400" dirty="0">
                <a:latin typeface="Times New Roman" pitchFamily="18" charset="0"/>
                <a:cs typeface="Times New Roman" pitchFamily="18" charset="0"/>
              </a:rPr>
              <a:t>of distance education (telephone </a:t>
            </a:r>
            <a:r>
              <a:rPr lang="en-US" sz="2400" dirty="0" smtClean="0">
                <a:latin typeface="Times New Roman" pitchFamily="18" charset="0"/>
                <a:cs typeface="Times New Roman" pitchFamily="18" charset="0"/>
              </a:rPr>
              <a:t>system,  </a:t>
            </a:r>
            <a:r>
              <a:rPr lang="en-US" sz="2400" dirty="0" err="1" smtClean="0">
                <a:latin typeface="Times New Roman" pitchFamily="18" charset="0"/>
                <a:cs typeface="Times New Roman" pitchFamily="18" charset="0"/>
              </a:rPr>
              <a:t>tele</a:t>
            </a:r>
            <a:r>
              <a:rPr lang="en-US" sz="2400" dirty="0" smtClean="0">
                <a:latin typeface="Times New Roman" pitchFamily="18" charset="0"/>
                <a:cs typeface="Times New Roman" pitchFamily="18" charset="0"/>
              </a:rPr>
              <a:t>-bridge </a:t>
            </a:r>
            <a:r>
              <a:rPr lang="en-US" sz="2400" dirty="0">
                <a:latin typeface="Times New Roman" pitchFamily="18" charset="0"/>
                <a:cs typeface="Times New Roman" pitchFamily="18" charset="0"/>
              </a:rPr>
              <a:t>connection)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Continue....</a:t>
            </a:r>
            <a:endParaRPr lang="en-US" dirty="0"/>
          </a:p>
        </p:txBody>
      </p:sp>
      <p:sp>
        <p:nvSpPr>
          <p:cNvPr id="3" name="Content Placeholder 2"/>
          <p:cNvSpPr>
            <a:spLocks noGrp="1"/>
          </p:cNvSpPr>
          <p:nvPr>
            <p:ph sz="quarter" idx="1"/>
          </p:nvPr>
        </p:nvSpPr>
        <p:spPr/>
        <p:txBody>
          <a:bodyPr>
            <a:normAutofit fontScale="92500" lnSpcReduction="20000"/>
          </a:bodyPr>
          <a:lstStyle/>
          <a:p>
            <a:pPr>
              <a:buFont typeface="Wingdings" pitchFamily="2" charset="2"/>
              <a:buChar char="v"/>
            </a:pPr>
            <a:r>
              <a:rPr lang="en-US" sz="2400" dirty="0">
                <a:latin typeface="Times New Roman" pitchFamily="18" charset="0"/>
                <a:cs typeface="Times New Roman" pitchFamily="18" charset="0"/>
              </a:rPr>
              <a:t>Two-way audio with graphics an embellishment </a:t>
            </a:r>
            <a:r>
              <a:rPr lang="en-US" sz="2400" dirty="0" smtClean="0">
                <a:latin typeface="Times New Roman" pitchFamily="18" charset="0"/>
                <a:cs typeface="Times New Roman" pitchFamily="18" charset="0"/>
              </a:rPr>
              <a:t>of the </a:t>
            </a:r>
            <a:r>
              <a:rPr lang="en-US" sz="2400" dirty="0">
                <a:latin typeface="Times New Roman" pitchFamily="18" charset="0"/>
                <a:cs typeface="Times New Roman" pitchFamily="18" charset="0"/>
              </a:rPr>
              <a:t>two-way audio form (display board </a:t>
            </a:r>
            <a:r>
              <a:rPr lang="en-US" sz="2400" dirty="0" smtClean="0">
                <a:latin typeface="Times New Roman" pitchFamily="18" charset="0"/>
                <a:cs typeface="Times New Roman" pitchFamily="18" charset="0"/>
              </a:rPr>
              <a:t>transmitter or </a:t>
            </a:r>
            <a:r>
              <a:rPr lang="en-US" sz="2400" dirty="0">
                <a:latin typeface="Times New Roman" pitchFamily="18" charset="0"/>
                <a:cs typeface="Times New Roman" pitchFamily="18" charset="0"/>
              </a:rPr>
              <a:t>computer network)</a:t>
            </a:r>
          </a:p>
          <a:p>
            <a:pPr>
              <a:buFont typeface="Wingdings" pitchFamily="2" charset="2"/>
              <a:buChar char="v"/>
            </a:pPr>
            <a:r>
              <a:rPr lang="en-US" sz="2400" dirty="0" smtClean="0">
                <a:latin typeface="Times New Roman" pitchFamily="18" charset="0"/>
                <a:cs typeface="Times New Roman" pitchFamily="18" charset="0"/>
              </a:rPr>
              <a:t>One-way </a:t>
            </a:r>
            <a:r>
              <a:rPr lang="en-US" sz="2400" dirty="0">
                <a:latin typeface="Times New Roman" pitchFamily="18" charset="0"/>
                <a:cs typeface="Times New Roman" pitchFamily="18" charset="0"/>
              </a:rPr>
              <a:t>live video referred to as the </a:t>
            </a:r>
            <a:r>
              <a:rPr lang="en-US" sz="2400" dirty="0" smtClean="0">
                <a:latin typeface="Times New Roman" pitchFamily="18" charset="0"/>
                <a:cs typeface="Times New Roman" pitchFamily="18" charset="0"/>
              </a:rPr>
              <a:t>broadcast distance </a:t>
            </a:r>
            <a:r>
              <a:rPr lang="en-US" sz="2400" dirty="0">
                <a:latin typeface="Times New Roman" pitchFamily="18" charset="0"/>
                <a:cs typeface="Times New Roman" pitchFamily="18" charset="0"/>
              </a:rPr>
              <a:t>education, popularized in the </a:t>
            </a:r>
            <a:r>
              <a:rPr lang="en-US" sz="2400" dirty="0" smtClean="0">
                <a:latin typeface="Times New Roman" pitchFamily="18" charset="0"/>
                <a:cs typeface="Times New Roman" pitchFamily="18" charset="0"/>
              </a:rPr>
              <a:t>1950s (television </a:t>
            </a:r>
            <a:r>
              <a:rPr lang="en-US" sz="2400" dirty="0">
                <a:latin typeface="Times New Roman" pitchFamily="18" charset="0"/>
                <a:cs typeface="Times New Roman" pitchFamily="18" charset="0"/>
              </a:rPr>
              <a:t>classroom, video transmission </a:t>
            </a:r>
            <a:r>
              <a:rPr lang="en-US" sz="2400" dirty="0" smtClean="0">
                <a:latin typeface="Times New Roman" pitchFamily="18" charset="0"/>
                <a:cs typeface="Times New Roman" pitchFamily="18" charset="0"/>
              </a:rPr>
              <a:t>system; microwave</a:t>
            </a:r>
            <a:r>
              <a:rPr lang="en-US" sz="2400" dirty="0">
                <a:latin typeface="Times New Roman" pitchFamily="18" charset="0"/>
                <a:cs typeface="Times New Roman" pitchFamily="18" charset="0"/>
              </a:rPr>
              <a:t>, ITFS, satellite uplinks and downlinks</a:t>
            </a:r>
            <a:r>
              <a:rPr lang="en-US" sz="2400" dirty="0" smtClean="0">
                <a:latin typeface="Times New Roman" pitchFamily="18" charset="0"/>
                <a:cs typeface="Times New Roman" pitchFamily="18" charset="0"/>
              </a:rPr>
              <a:t>).</a:t>
            </a:r>
          </a:p>
          <a:p>
            <a:pPr>
              <a:buFont typeface="Wingdings" pitchFamily="2" charset="2"/>
              <a:buChar char="v"/>
            </a:pPr>
            <a:r>
              <a:rPr lang="en-US" sz="2400" dirty="0">
                <a:latin typeface="Times New Roman" pitchFamily="18" charset="0"/>
                <a:cs typeface="Times New Roman" pitchFamily="18" charset="0"/>
              </a:rPr>
              <a:t>Two-way audio, one-way video (telephone </a:t>
            </a:r>
            <a:r>
              <a:rPr lang="en-US" sz="2400" dirty="0" smtClean="0">
                <a:latin typeface="Times New Roman" pitchFamily="18" charset="0"/>
                <a:cs typeface="Times New Roman" pitchFamily="18" charset="0"/>
              </a:rPr>
              <a:t>system with </a:t>
            </a:r>
            <a:r>
              <a:rPr lang="en-US" sz="2400" dirty="0">
                <a:latin typeface="Times New Roman" pitchFamily="18" charset="0"/>
                <a:cs typeface="Times New Roman" pitchFamily="18" charset="0"/>
              </a:rPr>
              <a:t>800 number)</a:t>
            </a:r>
          </a:p>
          <a:p>
            <a:pPr>
              <a:buFont typeface="Wingdings" pitchFamily="2" charset="2"/>
              <a:buChar char="v"/>
            </a:pPr>
            <a:r>
              <a:rPr lang="en-US" sz="2400" dirty="0" smtClean="0">
                <a:latin typeface="Times New Roman" pitchFamily="18" charset="0"/>
                <a:cs typeface="Times New Roman" pitchFamily="18" charset="0"/>
              </a:rPr>
              <a:t>Two-way </a:t>
            </a:r>
            <a:r>
              <a:rPr lang="en-US" sz="2400" dirty="0">
                <a:latin typeface="Times New Roman" pitchFamily="18" charset="0"/>
                <a:cs typeface="Times New Roman" pitchFamily="18" charset="0"/>
              </a:rPr>
              <a:t>audio/video it is called the </a:t>
            </a:r>
            <a:r>
              <a:rPr lang="en-US" sz="2400" dirty="0" smtClean="0">
                <a:latin typeface="Times New Roman" pitchFamily="18" charset="0"/>
                <a:cs typeface="Times New Roman" pitchFamily="18" charset="0"/>
              </a:rPr>
              <a:t>compressed video </a:t>
            </a:r>
            <a:r>
              <a:rPr lang="en-US" sz="2400" dirty="0">
                <a:latin typeface="Times New Roman" pitchFamily="18" charset="0"/>
                <a:cs typeface="Times New Roman" pitchFamily="18" charset="0"/>
              </a:rPr>
              <a:t>often used in conference </a:t>
            </a:r>
            <a:r>
              <a:rPr lang="en-US" sz="2400" dirty="0" smtClean="0">
                <a:latin typeface="Times New Roman" pitchFamily="18" charset="0"/>
                <a:cs typeface="Times New Roman" pitchFamily="18" charset="0"/>
              </a:rPr>
              <a:t>calls (telecommunications </a:t>
            </a:r>
            <a:r>
              <a:rPr lang="en-US" sz="2400" dirty="0">
                <a:latin typeface="Times New Roman" pitchFamily="18" charset="0"/>
                <a:cs typeface="Times New Roman" pitchFamily="18" charset="0"/>
              </a:rPr>
              <a:t>network: leased telephone </a:t>
            </a:r>
            <a:r>
              <a:rPr lang="en-US" sz="2400" dirty="0" smtClean="0">
                <a:latin typeface="Times New Roman" pitchFamily="18" charset="0"/>
                <a:cs typeface="Times New Roman" pitchFamily="18" charset="0"/>
              </a:rPr>
              <a:t>line (T1</a:t>
            </a:r>
            <a:r>
              <a:rPr lang="en-US" sz="2400" dirty="0">
                <a:latin typeface="Times New Roman" pitchFamily="18" charset="0"/>
                <a:cs typeface="Times New Roman" pitchFamily="18" charset="0"/>
              </a:rPr>
              <a:t>), fiber-optics network (DS3), microwave network</a:t>
            </a:r>
          </a:p>
          <a:p>
            <a:pPr>
              <a:buFont typeface="Wingdings" pitchFamily="2" charset="2"/>
              <a:buChar char="v"/>
            </a:pPr>
            <a:r>
              <a:rPr lang="en-US" sz="2400" dirty="0" smtClean="0">
                <a:latin typeface="Times New Roman" pitchFamily="18" charset="0"/>
                <a:cs typeface="Times New Roman" pitchFamily="18" charset="0"/>
              </a:rPr>
              <a:t>Desktop </a:t>
            </a:r>
            <a:r>
              <a:rPr lang="en-US" sz="2400" dirty="0">
                <a:latin typeface="Times New Roman" pitchFamily="18" charset="0"/>
                <a:cs typeface="Times New Roman" pitchFamily="18" charset="0"/>
              </a:rPr>
              <a:t>two-way audio/video (</a:t>
            </a:r>
            <a:r>
              <a:rPr lang="en-US" sz="2400" dirty="0" smtClean="0">
                <a:latin typeface="Times New Roman" pitchFamily="18" charset="0"/>
                <a:cs typeface="Times New Roman" pitchFamily="18" charset="0"/>
              </a:rPr>
              <a:t>multimedia computer</a:t>
            </a:r>
            <a:r>
              <a:rPr lang="en-US" sz="2400" dirty="0">
                <a:latin typeface="Times New Roman" pitchFamily="18" charset="0"/>
                <a:cs typeface="Times New Roman" pitchFamily="18" charset="0"/>
              </a:rPr>
              <a:t>: camera, microphone, high-speed </a:t>
            </a:r>
            <a:r>
              <a:rPr lang="en-US" sz="2400" dirty="0" smtClean="0">
                <a:latin typeface="Times New Roman" pitchFamily="18" charset="0"/>
                <a:cs typeface="Times New Roman" pitchFamily="18" charset="0"/>
              </a:rPr>
              <a:t>network connection</a:t>
            </a:r>
            <a:endParaRPr lang="en-US" sz="24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Categories of Desktop Audio/ Video</a:t>
            </a:r>
            <a:endParaRPr lang="en-US" dirty="0"/>
          </a:p>
        </p:txBody>
      </p:sp>
      <p:sp>
        <p:nvSpPr>
          <p:cNvPr id="3" name="Content Placeholder 2"/>
          <p:cNvSpPr>
            <a:spLocks noGrp="1"/>
          </p:cNvSpPr>
          <p:nvPr>
            <p:ph sz="quarter" idx="1"/>
          </p:nvPr>
        </p:nvSpPr>
        <p:spPr/>
        <p:txBody>
          <a:bodyPr>
            <a:normAutofit/>
          </a:bodyPr>
          <a:lstStyle/>
          <a:p>
            <a:r>
              <a:rPr lang="en-US" sz="2400" dirty="0">
                <a:latin typeface="Times New Roman" pitchFamily="18" charset="0"/>
                <a:cs typeface="Times New Roman" pitchFamily="18" charset="0"/>
              </a:rPr>
              <a:t>Analog systems use telephone wiring in </a:t>
            </a:r>
            <a:r>
              <a:rPr lang="en-US" sz="2400" dirty="0" smtClean="0">
                <a:latin typeface="Times New Roman" pitchFamily="18" charset="0"/>
                <a:cs typeface="Times New Roman" pitchFamily="18" charset="0"/>
              </a:rPr>
              <a:t>buildings, commonly </a:t>
            </a:r>
            <a:r>
              <a:rPr lang="en-US" sz="2400" dirty="0">
                <a:latin typeface="Times New Roman" pitchFamily="18" charset="0"/>
                <a:cs typeface="Times New Roman" pitchFamily="18" charset="0"/>
              </a:rPr>
              <a:t>called twisted-pair wires.</a:t>
            </a:r>
          </a:p>
          <a:p>
            <a:r>
              <a:rPr lang="en-US" sz="2400" dirty="0" smtClean="0">
                <a:latin typeface="Times New Roman" pitchFamily="18" charset="0"/>
                <a:cs typeface="Times New Roman" pitchFamily="18" charset="0"/>
              </a:rPr>
              <a:t>High-speed </a:t>
            </a:r>
            <a:r>
              <a:rPr lang="en-US" sz="2400" dirty="0">
                <a:latin typeface="Times New Roman" pitchFamily="18" charset="0"/>
                <a:cs typeface="Times New Roman" pitchFamily="18" charset="0"/>
              </a:rPr>
              <a:t>is when the video signal is </a:t>
            </a:r>
            <a:r>
              <a:rPr lang="en-US" sz="2400" dirty="0" smtClean="0">
                <a:latin typeface="Times New Roman" pitchFamily="18" charset="0"/>
                <a:cs typeface="Times New Roman" pitchFamily="18" charset="0"/>
              </a:rPr>
              <a:t>compressed using </a:t>
            </a:r>
            <a:r>
              <a:rPr lang="en-US" sz="2400" dirty="0">
                <a:latin typeface="Times New Roman" pitchFamily="18" charset="0"/>
                <a:cs typeface="Times New Roman" pitchFamily="18" charset="0"/>
              </a:rPr>
              <a:t>a compression protocol.</a:t>
            </a:r>
          </a:p>
          <a:p>
            <a:r>
              <a:rPr lang="en-US" sz="2400" dirty="0" smtClean="0">
                <a:latin typeface="Times New Roman" pitchFamily="18" charset="0"/>
                <a:cs typeface="Times New Roman" pitchFamily="18" charset="0"/>
              </a:rPr>
              <a:t>In </a:t>
            </a:r>
            <a:r>
              <a:rPr lang="en-US" sz="2400" dirty="0">
                <a:latin typeface="Times New Roman" pitchFamily="18" charset="0"/>
                <a:cs typeface="Times New Roman" pitchFamily="18" charset="0"/>
              </a:rPr>
              <a:t>today’s society we use medium-speed because it </a:t>
            </a:r>
            <a:r>
              <a:rPr lang="en-US" sz="2400" dirty="0" smtClean="0">
                <a:latin typeface="Times New Roman" pitchFamily="18" charset="0"/>
                <a:cs typeface="Times New Roman" pitchFamily="18" charset="0"/>
              </a:rPr>
              <a:t>is compressed </a:t>
            </a:r>
            <a:r>
              <a:rPr lang="en-US" sz="2400" dirty="0">
                <a:latin typeface="Times New Roman" pitchFamily="18" charset="0"/>
                <a:cs typeface="Times New Roman" pitchFamily="18" charset="0"/>
              </a:rPr>
              <a:t>over the Internet. Its speed is 128,000 </a:t>
            </a:r>
            <a:r>
              <a:rPr lang="en-US" sz="2400" dirty="0" smtClean="0">
                <a:latin typeface="Times New Roman" pitchFamily="18" charset="0"/>
                <a:cs typeface="Times New Roman" pitchFamily="18" charset="0"/>
              </a:rPr>
              <a:t>or 256,000 </a:t>
            </a:r>
            <a:r>
              <a:rPr lang="en-US" sz="2400" dirty="0">
                <a:latin typeface="Times New Roman" pitchFamily="18" charset="0"/>
                <a:cs typeface="Times New Roman" pitchFamily="18" charset="0"/>
              </a:rPr>
              <a:t>bits per second</a:t>
            </a:r>
          </a:p>
          <a:p>
            <a:r>
              <a:rPr lang="en-US" sz="2400" dirty="0" smtClean="0">
                <a:latin typeface="Times New Roman" pitchFamily="18" charset="0"/>
                <a:cs typeface="Times New Roman" pitchFamily="18" charset="0"/>
              </a:rPr>
              <a:t>Low-speed </a:t>
            </a:r>
            <a:r>
              <a:rPr lang="en-US" sz="2400" dirty="0">
                <a:latin typeface="Times New Roman" pitchFamily="18" charset="0"/>
                <a:cs typeface="Times New Roman" pitchFamily="18" charset="0"/>
              </a:rPr>
              <a:t>desktop video includes all systems </a:t>
            </a:r>
            <a:r>
              <a:rPr lang="en-US" sz="2400" dirty="0" smtClean="0">
                <a:latin typeface="Times New Roman" pitchFamily="18" charset="0"/>
                <a:cs typeface="Times New Roman" pitchFamily="18" charset="0"/>
              </a:rPr>
              <a:t>that transmit </a:t>
            </a:r>
            <a:r>
              <a:rPr lang="en-US" sz="2400" dirty="0">
                <a:latin typeface="Times New Roman" pitchFamily="18" charset="0"/>
                <a:cs typeface="Times New Roman" pitchFamily="18" charset="0"/>
              </a:rPr>
              <a:t>at speeds lower than 56,000 bits per second.</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Classroom Technologies for Online Instruction</a:t>
            </a:r>
            <a:endParaRPr lang="en-US" dirty="0"/>
          </a:p>
        </p:txBody>
      </p:sp>
      <p:sp>
        <p:nvSpPr>
          <p:cNvPr id="3" name="Content Placeholder 2"/>
          <p:cNvSpPr>
            <a:spLocks noGrp="1"/>
          </p:cNvSpPr>
          <p:nvPr>
            <p:ph sz="quarter" idx="1"/>
          </p:nvPr>
        </p:nvSpPr>
        <p:spPr/>
        <p:txBody>
          <a:bodyPr>
            <a:normAutofit/>
          </a:bodyPr>
          <a:lstStyle/>
          <a:p>
            <a:r>
              <a:rPr lang="en-US" sz="2400" dirty="0">
                <a:latin typeface="Times New Roman" pitchFamily="18" charset="0"/>
                <a:cs typeface="Times New Roman" pitchFamily="18" charset="0"/>
              </a:rPr>
              <a:t>The key to an successful online classroom is not </a:t>
            </a:r>
            <a:r>
              <a:rPr lang="en-US" sz="2400" dirty="0" smtClean="0">
                <a:latin typeface="Times New Roman" pitchFamily="18" charset="0"/>
                <a:cs typeface="Times New Roman" pitchFamily="18" charset="0"/>
              </a:rPr>
              <a:t>the technology </a:t>
            </a:r>
            <a:r>
              <a:rPr lang="en-US" sz="2400" dirty="0">
                <a:latin typeface="Times New Roman" pitchFamily="18" charset="0"/>
                <a:cs typeface="Times New Roman" pitchFamily="18" charset="0"/>
              </a:rPr>
              <a:t>but how it is used.</a:t>
            </a:r>
          </a:p>
          <a:p>
            <a:r>
              <a:rPr lang="en-US" sz="2400" dirty="0" smtClean="0">
                <a:latin typeface="Times New Roman" pitchFamily="18" charset="0"/>
                <a:cs typeface="Times New Roman" pitchFamily="18" charset="0"/>
              </a:rPr>
              <a:t>What </a:t>
            </a:r>
            <a:r>
              <a:rPr lang="en-US" sz="2400" dirty="0">
                <a:latin typeface="Times New Roman" pitchFamily="18" charset="0"/>
                <a:cs typeface="Times New Roman" pitchFamily="18" charset="0"/>
              </a:rPr>
              <a:t>information is communicated using the technologies</a:t>
            </a:r>
          </a:p>
          <a:p>
            <a:r>
              <a:rPr lang="en-US" sz="2400" dirty="0" smtClean="0">
                <a:latin typeface="Times New Roman" pitchFamily="18" charset="0"/>
                <a:cs typeface="Times New Roman" pitchFamily="18" charset="0"/>
              </a:rPr>
              <a:t>When </a:t>
            </a:r>
            <a:r>
              <a:rPr lang="en-US" sz="2400" dirty="0">
                <a:latin typeface="Times New Roman" pitchFamily="18" charset="0"/>
                <a:cs typeface="Times New Roman" pitchFamily="18" charset="0"/>
              </a:rPr>
              <a:t>selecting appropriate technologies for </a:t>
            </a:r>
            <a:r>
              <a:rPr lang="en-US" sz="2400" dirty="0" smtClean="0">
                <a:latin typeface="Times New Roman" pitchFamily="18" charset="0"/>
                <a:cs typeface="Times New Roman" pitchFamily="18" charset="0"/>
              </a:rPr>
              <a:t>on-line instruction </a:t>
            </a:r>
            <a:r>
              <a:rPr lang="en-US" sz="2400" dirty="0">
                <a:latin typeface="Times New Roman" pitchFamily="18" charset="0"/>
                <a:cs typeface="Times New Roman" pitchFamily="18" charset="0"/>
              </a:rPr>
              <a:t>students must: assess available </a:t>
            </a:r>
            <a:r>
              <a:rPr lang="en-US" sz="2400" dirty="0" smtClean="0">
                <a:latin typeface="Times New Roman" pitchFamily="18" charset="0"/>
                <a:cs typeface="Times New Roman" pitchFamily="18" charset="0"/>
              </a:rPr>
              <a:t>instructional technologies</a:t>
            </a:r>
            <a:r>
              <a:rPr lang="en-US" sz="2400" dirty="0">
                <a:latin typeface="Times New Roman" pitchFamily="18" charset="0"/>
                <a:cs typeface="Times New Roman" pitchFamily="18" charset="0"/>
              </a:rPr>
              <a:t>, determine the </a:t>
            </a:r>
            <a:r>
              <a:rPr lang="en-US" sz="2400" dirty="0" smtClean="0">
                <a:latin typeface="Times New Roman" pitchFamily="18" charset="0"/>
                <a:cs typeface="Times New Roman" pitchFamily="18" charset="0"/>
              </a:rPr>
              <a:t>learning outcomes</a:t>
            </a:r>
            <a:r>
              <a:rPr lang="en-US" sz="2400" dirty="0">
                <a:latin typeface="Times New Roman" pitchFamily="18" charset="0"/>
                <a:cs typeface="Times New Roman" pitchFamily="18" charset="0"/>
              </a:rPr>
              <a:t>, </a:t>
            </a:r>
            <a:r>
              <a:rPr lang="en-US" sz="2400" dirty="0" smtClean="0">
                <a:latin typeface="Times New Roman" pitchFamily="18" charset="0"/>
                <a:cs typeface="Times New Roman" pitchFamily="18" charset="0"/>
              </a:rPr>
              <a:t>identify learning </a:t>
            </a:r>
            <a:r>
              <a:rPr lang="en-US" sz="2400" dirty="0">
                <a:latin typeface="Times New Roman" pitchFamily="18" charset="0"/>
                <a:cs typeface="Times New Roman" pitchFamily="18" charset="0"/>
              </a:rPr>
              <a:t>experiences and match each to the </a:t>
            </a:r>
            <a:r>
              <a:rPr lang="en-US" sz="2400" dirty="0" smtClean="0">
                <a:latin typeface="Times New Roman" pitchFamily="18" charset="0"/>
                <a:cs typeface="Times New Roman" pitchFamily="18" charset="0"/>
              </a:rPr>
              <a:t>most appropriate </a:t>
            </a:r>
            <a:r>
              <a:rPr lang="en-US" sz="2400" dirty="0">
                <a:latin typeface="Times New Roman" pitchFamily="18" charset="0"/>
                <a:cs typeface="Times New Roman" pitchFamily="18" charset="0"/>
              </a:rPr>
              <a:t>available technology and preparing the </a:t>
            </a:r>
            <a:r>
              <a:rPr lang="en-US" sz="2400" dirty="0" smtClean="0">
                <a:latin typeface="Times New Roman" pitchFamily="18" charset="0"/>
                <a:cs typeface="Times New Roman" pitchFamily="18" charset="0"/>
              </a:rPr>
              <a:t>learning experiences </a:t>
            </a:r>
            <a:r>
              <a:rPr lang="en-US" sz="2400" dirty="0">
                <a:latin typeface="Times New Roman" pitchFamily="18" charset="0"/>
                <a:cs typeface="Times New Roman" pitchFamily="18" charset="0"/>
              </a:rPr>
              <a:t>for online delivery.</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Internet Based Technology</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There </a:t>
            </a:r>
            <a:r>
              <a:rPr lang="en-US" dirty="0"/>
              <a:t>are so many different types of web-based technology. In </a:t>
            </a:r>
            <a:r>
              <a:rPr lang="en-US" dirty="0" smtClean="0"/>
              <a:t>the early </a:t>
            </a:r>
            <a:r>
              <a:rPr lang="en-US" dirty="0"/>
              <a:t>2000’s a new generation of web applications. Web </a:t>
            </a:r>
            <a:r>
              <a:rPr lang="en-US" dirty="0" smtClean="0"/>
              <a:t>2.0 technologies </a:t>
            </a:r>
            <a:r>
              <a:rPr lang="en-US" dirty="0"/>
              <a:t>are:</a:t>
            </a:r>
          </a:p>
          <a:p>
            <a:pPr marL="514350" indent="-514350">
              <a:buFont typeface="+mj-lt"/>
              <a:buAutoNum type="arabicPeriod"/>
            </a:pPr>
            <a:r>
              <a:rPr lang="en-US" dirty="0" smtClean="0"/>
              <a:t> </a:t>
            </a:r>
            <a:r>
              <a:rPr lang="en-US" dirty="0"/>
              <a:t>blogging</a:t>
            </a:r>
          </a:p>
          <a:p>
            <a:pPr marL="514350" indent="-514350">
              <a:buFont typeface="+mj-lt"/>
              <a:buAutoNum type="arabicPeriod"/>
            </a:pPr>
            <a:r>
              <a:rPr lang="en-US" dirty="0" smtClean="0"/>
              <a:t>wikis</a:t>
            </a:r>
            <a:endParaRPr lang="en-US" dirty="0"/>
          </a:p>
          <a:p>
            <a:pPr marL="514350" indent="-514350">
              <a:buFont typeface="+mj-lt"/>
              <a:buAutoNum type="arabicPeriod"/>
            </a:pPr>
            <a:r>
              <a:rPr lang="en-US" dirty="0" smtClean="0"/>
              <a:t>podcasting</a:t>
            </a:r>
            <a:endParaRPr lang="en-US" dirty="0"/>
          </a:p>
          <a:p>
            <a:pPr marL="514350" indent="-514350">
              <a:buFont typeface="+mj-lt"/>
              <a:buAutoNum type="arabicPeriod"/>
            </a:pPr>
            <a:r>
              <a:rPr lang="en-US" dirty="0" smtClean="0"/>
              <a:t>social </a:t>
            </a:r>
            <a:r>
              <a:rPr lang="en-US" dirty="0"/>
              <a:t>bookmarking,</a:t>
            </a:r>
          </a:p>
          <a:p>
            <a:pPr marL="514350" indent="-514350">
              <a:buFont typeface="+mj-lt"/>
              <a:buAutoNum type="arabicPeriod"/>
            </a:pPr>
            <a:r>
              <a:rPr lang="en-US" dirty="0" smtClean="0"/>
              <a:t>social </a:t>
            </a:r>
            <a:r>
              <a:rPr lang="en-US" dirty="0"/>
              <a:t>networking</a:t>
            </a:r>
          </a:p>
          <a:p>
            <a:pPr marL="514350" indent="-514350">
              <a:buFont typeface="+mj-lt"/>
              <a:buAutoNum type="arabicPeriod"/>
            </a:pPr>
            <a:r>
              <a:rPr lang="en-US" dirty="0" smtClean="0"/>
              <a:t>virtual </a:t>
            </a:r>
            <a:r>
              <a:rPr lang="en-US" dirty="0"/>
              <a:t>words.</a:t>
            </a:r>
          </a:p>
          <a:p>
            <a:r>
              <a:rPr lang="en-US" dirty="0" smtClean="0"/>
              <a:t>Video </a:t>
            </a:r>
            <a:r>
              <a:rPr lang="en-US" dirty="0"/>
              <a:t>and computer based systems are a great form </a:t>
            </a:r>
            <a:r>
              <a:rPr lang="en-US" dirty="0" smtClean="0"/>
              <a:t>of technology</a:t>
            </a:r>
            <a:r>
              <a:rPr lang="en-US" dirty="0"/>
              <a:t>. Teaching with technology to learners who are </a:t>
            </a:r>
            <a:r>
              <a:rPr lang="en-US" dirty="0" smtClean="0"/>
              <a:t>not physically </a:t>
            </a:r>
            <a:r>
              <a:rPr lang="en-US" dirty="0"/>
              <a:t>located in the same site where instruction takes </a:t>
            </a:r>
            <a:r>
              <a:rPr lang="en-US" dirty="0" smtClean="0"/>
              <a:t>place requires </a:t>
            </a:r>
            <a:r>
              <a:rPr lang="en-US" dirty="0"/>
              <a:t>a different set of skills. Technologies are tools that </a:t>
            </a:r>
            <a:r>
              <a:rPr lang="en-US" dirty="0" smtClean="0"/>
              <a:t>must be </a:t>
            </a:r>
            <a:r>
              <a:rPr lang="en-US" dirty="0"/>
              <a:t>mastered to be effective.</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4800" y="838200"/>
            <a:ext cx="8610600" cy="5262979"/>
          </a:xfrm>
          <a:prstGeom prst="rect">
            <a:avLst/>
          </a:prstGeom>
        </p:spPr>
        <p:txBody>
          <a:bodyPr wrap="square">
            <a:spAutoFit/>
          </a:bodyPr>
          <a:lstStyle/>
          <a:p>
            <a:r>
              <a:rPr lang="en-US" sz="2800" dirty="0">
                <a:latin typeface="Times New Roman" pitchFamily="18" charset="0"/>
                <a:cs typeface="Times New Roman" pitchFamily="18" charset="0"/>
              </a:rPr>
              <a:t>Technologies used for distance education fall into </a:t>
            </a:r>
            <a:r>
              <a:rPr lang="en-US" sz="2800" dirty="0" smtClean="0">
                <a:latin typeface="Times New Roman" pitchFamily="18" charset="0"/>
                <a:cs typeface="Times New Roman" pitchFamily="18" charset="0"/>
              </a:rPr>
              <a:t>two categories</a:t>
            </a:r>
            <a:r>
              <a:rPr lang="en-US" sz="2800" dirty="0">
                <a:latin typeface="Times New Roman" pitchFamily="18" charset="0"/>
                <a:cs typeface="Times New Roman" pitchFamily="18" charset="0"/>
              </a:rPr>
              <a:t>; telecommunications technologies that </a:t>
            </a:r>
            <a:r>
              <a:rPr lang="en-US" sz="2800" dirty="0" smtClean="0">
                <a:latin typeface="Times New Roman" pitchFamily="18" charset="0"/>
                <a:cs typeface="Times New Roman" pitchFamily="18" charset="0"/>
              </a:rPr>
              <a:t>connect instructors </a:t>
            </a:r>
            <a:r>
              <a:rPr lang="en-US" sz="2800" dirty="0">
                <a:latin typeface="Times New Roman" pitchFamily="18" charset="0"/>
                <a:cs typeface="Times New Roman" pitchFamily="18" charset="0"/>
              </a:rPr>
              <a:t>to distant learners and classrooms </a:t>
            </a:r>
            <a:r>
              <a:rPr lang="en-US" sz="2800" dirty="0" smtClean="0">
                <a:latin typeface="Times New Roman" pitchFamily="18" charset="0"/>
                <a:cs typeface="Times New Roman" pitchFamily="18" charset="0"/>
              </a:rPr>
              <a:t>technologies that </a:t>
            </a:r>
            <a:r>
              <a:rPr lang="en-US" sz="2800" dirty="0">
                <a:latin typeface="Times New Roman" pitchFamily="18" charset="0"/>
                <a:cs typeface="Times New Roman" pitchFamily="18" charset="0"/>
              </a:rPr>
              <a:t>record, present, and display instructional information</a:t>
            </a:r>
          </a:p>
          <a:p>
            <a:r>
              <a:rPr lang="en-US" sz="2800" dirty="0">
                <a:latin typeface="Times New Roman" pitchFamily="18" charset="0"/>
                <a:cs typeface="Times New Roman" pitchFamily="18" charset="0"/>
              </a:rPr>
              <a:t>• Video- and computer based systems are </a:t>
            </a:r>
            <a:r>
              <a:rPr lang="en-US" sz="2800" dirty="0" smtClean="0">
                <a:latin typeface="Times New Roman" pitchFamily="18" charset="0"/>
                <a:cs typeface="Times New Roman" pitchFamily="18" charset="0"/>
              </a:rPr>
              <a:t>being</a:t>
            </a:r>
          </a:p>
          <a:p>
            <a:r>
              <a:rPr lang="en-US" sz="2800" dirty="0">
                <a:latin typeface="Times New Roman" pitchFamily="18" charset="0"/>
                <a:cs typeface="Times New Roman" pitchFamily="18" charset="0"/>
              </a:rPr>
              <a:t> </a:t>
            </a:r>
            <a:r>
              <a:rPr lang="en-US" sz="2800" dirty="0" smtClean="0">
                <a:latin typeface="Times New Roman" pitchFamily="18" charset="0"/>
                <a:cs typeface="Times New Roman" pitchFamily="18" charset="0"/>
              </a:rPr>
              <a:t>  used</a:t>
            </a:r>
            <a:endParaRPr lang="en-US" sz="2800" dirty="0">
              <a:latin typeface="Times New Roman" pitchFamily="18" charset="0"/>
              <a:cs typeface="Times New Roman" pitchFamily="18" charset="0"/>
            </a:endParaRPr>
          </a:p>
          <a:p>
            <a:r>
              <a:rPr lang="en-US" sz="2800" dirty="0">
                <a:latin typeface="Times New Roman" pitchFamily="18" charset="0"/>
                <a:cs typeface="Times New Roman" pitchFamily="18" charset="0"/>
              </a:rPr>
              <a:t>• Effective utilization of distance </a:t>
            </a:r>
            <a:r>
              <a:rPr lang="en-US" sz="2800" dirty="0" smtClean="0">
                <a:latin typeface="Times New Roman" pitchFamily="18" charset="0"/>
                <a:cs typeface="Times New Roman" pitchFamily="18" charset="0"/>
              </a:rPr>
              <a:t>education                 classrooms requires </a:t>
            </a:r>
            <a:r>
              <a:rPr lang="en-US" sz="2800" dirty="0">
                <a:latin typeface="Times New Roman" pitchFamily="18" charset="0"/>
                <a:cs typeface="Times New Roman" pitchFamily="18" charset="0"/>
              </a:rPr>
              <a:t>a new set of skills for most educators and learners</a:t>
            </a:r>
            <a:r>
              <a:rPr lang="en-US" sz="2800" dirty="0" smtClean="0">
                <a:latin typeface="Times New Roman" pitchFamily="18" charset="0"/>
                <a:cs typeface="Times New Roman" pitchFamily="18" charset="0"/>
              </a:rPr>
              <a:t>.</a:t>
            </a:r>
          </a:p>
          <a:p>
            <a:pPr>
              <a:buFont typeface="Arial" pitchFamily="34" charset="0"/>
              <a:buChar char="•"/>
            </a:pPr>
            <a:r>
              <a:rPr lang="en-US" sz="2800" dirty="0" smtClean="0">
                <a:latin typeface="Times New Roman" pitchFamily="18" charset="0"/>
                <a:cs typeface="Times New Roman" pitchFamily="18" charset="0"/>
              </a:rPr>
              <a:t>Our role is to evaluate and make sure these innovations after real opportunities in improving the effectiveness and opportunities in learning. It is about fitness for purpose.</a:t>
            </a:r>
            <a:endParaRPr lang="en-US" sz="2800" dirty="0">
              <a:latin typeface="Times New Roman" pitchFamily="18" charset="0"/>
              <a:cs typeface="Times New Roman" pitchFamily="18"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188</TotalTime>
  <Words>1211</Words>
  <Application>Microsoft Office PowerPoint</Application>
  <PresentationFormat>On-screen Show (4:3)</PresentationFormat>
  <Paragraphs>132</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Equity</vt:lpstr>
      <vt:lpstr>Use of Educational Technologies in Distance Education</vt:lpstr>
      <vt:lpstr>Technologies</vt:lpstr>
      <vt:lpstr>A Model of Communication</vt:lpstr>
      <vt:lpstr>A Taxonomy of Distance Education Technologies</vt:lpstr>
      <vt:lpstr>Continue....</vt:lpstr>
      <vt:lpstr>Categories of Desktop Audio/ Video</vt:lpstr>
      <vt:lpstr>Classroom Technologies for Online Instruction</vt:lpstr>
      <vt:lpstr>Internet Based Technology</vt:lpstr>
      <vt:lpstr>Slide 9</vt:lpstr>
      <vt:lpstr>Technical Requirements in Virtual Learning</vt:lpstr>
      <vt:lpstr>Technologies used in Distance Education</vt:lpstr>
      <vt:lpstr>Radio</vt:lpstr>
      <vt:lpstr>AIOU and Radio</vt:lpstr>
      <vt:lpstr>Advantages of Radio</vt:lpstr>
      <vt:lpstr>Disadvantages of Radio</vt:lpstr>
      <vt:lpstr>Television</vt:lpstr>
      <vt:lpstr>Features of Television</vt:lpstr>
      <vt:lpstr>Advantages of Television</vt:lpstr>
      <vt:lpstr>Disadvantages of Television</vt:lpstr>
      <vt:lpstr>Internet web based learning</vt:lpstr>
      <vt:lpstr>Slide 21</vt:lpstr>
      <vt:lpstr>Slide 22</vt:lpstr>
      <vt:lpstr>Slide 23</vt:lpstr>
      <vt:lpstr>Slide 24</vt:lpstr>
      <vt:lpstr>Videoconferencing</vt:lpstr>
      <vt:lpstr>Slide 26</vt:lpstr>
      <vt:lpstr>Benefits of Videoconferencing</vt:lpstr>
      <vt:lpstr>Equipment for videoconferencing</vt:lpstr>
    </vt:vector>
  </TitlesOfParts>
  <Company>by adguard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Use of Educational Technologies in Distance Education</dc:title>
  <dc:creator>ApnaITcenter</dc:creator>
  <cp:lastModifiedBy>ApnaITcenter</cp:lastModifiedBy>
  <cp:revision>37</cp:revision>
  <dcterms:created xsi:type="dcterms:W3CDTF">2020-04-03T19:01:08Z</dcterms:created>
  <dcterms:modified xsi:type="dcterms:W3CDTF">2020-04-03T22:12:42Z</dcterms:modified>
</cp:coreProperties>
</file>